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Poppins" panose="00000500000000000000" pitchFamily="2" charset="0"/>
      <p:regular r:id="rId21"/>
    </p:embeddedFont>
    <p:embeddedFont>
      <p:font typeface="Poppins Bold" panose="00000800000000000000" charset="0"/>
      <p:regular r:id="rId22"/>
    </p:embeddedFont>
    <p:embeddedFont>
      <p:font typeface="Poppins Italics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54763" y="1786492"/>
            <a:ext cx="12004802" cy="4459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177"/>
              </a:lnSpc>
            </a:pPr>
            <a:r>
              <a:rPr lang="en-US" sz="1176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SCHOOL EQUALITY PLAN</a:t>
            </a:r>
          </a:p>
          <a:p>
            <a:pPr marL="0" lvl="0" indent="0" algn="l">
              <a:lnSpc>
                <a:spcPts val="11177"/>
              </a:lnSpc>
            </a:pPr>
            <a:r>
              <a:rPr lang="en-US" sz="1176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2026-2027</a:t>
            </a:r>
          </a:p>
        </p:txBody>
      </p:sp>
      <p:sp>
        <p:nvSpPr>
          <p:cNvPr id="3" name="Freeform 3"/>
          <p:cNvSpPr/>
          <p:nvPr/>
        </p:nvSpPr>
        <p:spPr>
          <a:xfrm rot="4644591">
            <a:off x="14264060" y="-3736254"/>
            <a:ext cx="8047880" cy="8132468"/>
          </a:xfrm>
          <a:custGeom>
            <a:avLst/>
            <a:gdLst/>
            <a:ahLst/>
            <a:cxnLst/>
            <a:rect l="l" t="t" r="r" b="b"/>
            <a:pathLst>
              <a:path w="8047880" h="8132468">
                <a:moveTo>
                  <a:pt x="0" y="0"/>
                </a:moveTo>
                <a:lnTo>
                  <a:pt x="8047880" y="0"/>
                </a:lnTo>
                <a:lnTo>
                  <a:pt x="8047880" y="8132467"/>
                </a:lnTo>
                <a:lnTo>
                  <a:pt x="0" y="81324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934430">
            <a:off x="-2995240" y="5755692"/>
            <a:ext cx="8047880" cy="8132468"/>
          </a:xfrm>
          <a:custGeom>
            <a:avLst/>
            <a:gdLst/>
            <a:ahLst/>
            <a:cxnLst/>
            <a:rect l="l" t="t" r="r" b="b"/>
            <a:pathLst>
              <a:path w="8047880" h="8132468">
                <a:moveTo>
                  <a:pt x="0" y="0"/>
                </a:moveTo>
                <a:lnTo>
                  <a:pt x="8047880" y="0"/>
                </a:lnTo>
                <a:lnTo>
                  <a:pt x="8047880" y="8132468"/>
                </a:lnTo>
                <a:lnTo>
                  <a:pt x="0" y="81324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702624" y="4229464"/>
            <a:ext cx="5705285" cy="6075758"/>
          </a:xfrm>
          <a:custGeom>
            <a:avLst/>
            <a:gdLst/>
            <a:ahLst/>
            <a:cxnLst/>
            <a:rect l="l" t="t" r="r" b="b"/>
            <a:pathLst>
              <a:path w="5705285" h="6075758">
                <a:moveTo>
                  <a:pt x="0" y="0"/>
                </a:moveTo>
                <a:lnTo>
                  <a:pt x="5705285" y="0"/>
                </a:lnTo>
                <a:lnTo>
                  <a:pt x="5705285" y="6075757"/>
                </a:lnTo>
                <a:lnTo>
                  <a:pt x="0" y="60757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842558" y="6958696"/>
            <a:ext cx="7623063" cy="341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7"/>
              </a:lnSpc>
            </a:pPr>
            <a:r>
              <a:rPr lang="en-US" sz="2523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Building a Fair and Inclusive School Community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366972" y="7942984"/>
            <a:ext cx="9566830" cy="397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77"/>
              </a:lnSpc>
            </a:pPr>
            <a:r>
              <a:rPr lang="en-US" sz="2923" i="1">
                <a:solidFill>
                  <a:srgbClr val="2D446E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Creating independent and resilient learners for life!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64456" y="2331158"/>
            <a:ext cx="13073588" cy="800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27"/>
              </a:lnSpc>
            </a:pPr>
            <a:r>
              <a:rPr lang="en-US" sz="57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WHAT DO WE MEAN BY EQUALITY?</a:t>
            </a:r>
          </a:p>
        </p:txBody>
      </p:sp>
      <p:sp>
        <p:nvSpPr>
          <p:cNvPr id="3" name="Freeform 3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2764456" y="3850823"/>
            <a:ext cx="13911370" cy="4380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400"/>
              </a:lnSpc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At Green Lanes Primary School, we want:</a:t>
            </a:r>
          </a:p>
          <a:p>
            <a:pPr marL="833362" lvl="1" indent="-416681" algn="just">
              <a:lnSpc>
                <a:spcPts val="4400"/>
              </a:lnSpc>
              <a:buFont typeface="Arial"/>
              <a:buChar char="•"/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Every child to feel safe, valued and included</a:t>
            </a:r>
          </a:p>
          <a:p>
            <a:pPr marL="833362" lvl="1" indent="-416681" algn="just">
              <a:lnSpc>
                <a:spcPts val="4400"/>
              </a:lnSpc>
              <a:buFont typeface="Arial"/>
              <a:buChar char="•"/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Every family to feel welcome</a:t>
            </a:r>
          </a:p>
          <a:p>
            <a:pPr marL="833362" lvl="1" indent="-416681" algn="just">
              <a:lnSpc>
                <a:spcPts val="4400"/>
              </a:lnSpc>
              <a:buFont typeface="Arial"/>
              <a:buChar char="•"/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Every pupil to have the same chance to succeed</a:t>
            </a:r>
          </a:p>
          <a:p>
            <a:pPr marL="833362" lvl="1" indent="-416681" algn="just">
              <a:lnSpc>
                <a:spcPts val="4400"/>
              </a:lnSpc>
              <a:buFont typeface="Arial"/>
              <a:buChar char="•"/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Everyone to be treated fairly, whatever their background</a:t>
            </a:r>
          </a:p>
          <a:p>
            <a:pPr marL="0" lvl="0" indent="0" algn="just">
              <a:lnSpc>
                <a:spcPts val="4400"/>
              </a:lnSpc>
            </a:pPr>
            <a:r>
              <a:rPr lang="en-US" sz="385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are committed to following the Equality Act 2010.</a:t>
            </a:r>
          </a:p>
          <a:p>
            <a:pPr marL="0" lvl="0" indent="0" algn="just">
              <a:lnSpc>
                <a:spcPts val="3716"/>
              </a:lnSpc>
            </a:pPr>
            <a:endParaRPr lang="en-US" sz="3859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2764456" y="4356465"/>
            <a:ext cx="829060" cy="829060"/>
          </a:xfrm>
          <a:custGeom>
            <a:avLst/>
            <a:gdLst/>
            <a:ahLst/>
            <a:cxnLst/>
            <a:rect l="l" t="t" r="r" b="b"/>
            <a:pathLst>
              <a:path w="829060" h="829060">
                <a:moveTo>
                  <a:pt x="0" y="0"/>
                </a:moveTo>
                <a:lnTo>
                  <a:pt x="829060" y="0"/>
                </a:lnTo>
                <a:lnTo>
                  <a:pt x="829060" y="829060"/>
                </a:lnTo>
                <a:lnTo>
                  <a:pt x="0" y="829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418771" y="2359733"/>
            <a:ext cx="14565525" cy="892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186"/>
              </a:lnSpc>
            </a:pPr>
            <a:r>
              <a:rPr lang="en-US" sz="65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WHAT ARE OUR EQUALITY GOALS?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082383" y="4005314"/>
            <a:ext cx="13118139" cy="4705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5649"/>
              </a:lnSpc>
            </a:pPr>
            <a:r>
              <a:rPr lang="en-US" sz="4955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Our equality work helps us to:</a:t>
            </a:r>
          </a:p>
          <a:p>
            <a:pPr marL="1069924" lvl="1" indent="-534962" algn="just">
              <a:lnSpc>
                <a:spcPts val="5649"/>
              </a:lnSpc>
              <a:buFont typeface="Arial"/>
              <a:buChar char="•"/>
            </a:pPr>
            <a:r>
              <a:rPr lang="en-US" sz="4955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Stop discrimination, bullying and unfair treatment</a:t>
            </a:r>
          </a:p>
          <a:p>
            <a:pPr marL="1069924" lvl="1" indent="-534962" algn="just">
              <a:lnSpc>
                <a:spcPts val="5649"/>
              </a:lnSpc>
              <a:buFont typeface="Arial"/>
              <a:buChar char="•"/>
            </a:pPr>
            <a:r>
              <a:rPr lang="en-US" sz="4955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Give every child equal opportunities</a:t>
            </a:r>
          </a:p>
          <a:p>
            <a:pPr marL="1069924" lvl="1" indent="-534962" algn="just">
              <a:lnSpc>
                <a:spcPts val="5649"/>
              </a:lnSpc>
              <a:buFont typeface="Arial"/>
              <a:buChar char="•"/>
            </a:pPr>
            <a:r>
              <a:rPr lang="en-US" sz="4955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Build understanding and respect between different groups</a:t>
            </a:r>
          </a:p>
          <a:p>
            <a:pPr marL="0" lvl="0" indent="0" algn="just">
              <a:lnSpc>
                <a:spcPts val="3027"/>
              </a:lnSpc>
            </a:pPr>
            <a:endParaRPr lang="en-US" sz="4955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764456" y="4064413"/>
            <a:ext cx="12595589" cy="2158175"/>
            <a:chOff x="0" y="0"/>
            <a:chExt cx="1162605" cy="19920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62605" cy="199205"/>
            </a:xfrm>
            <a:custGeom>
              <a:avLst/>
              <a:gdLst/>
              <a:ahLst/>
              <a:cxnLst/>
              <a:rect l="l" t="t" r="r" b="b"/>
              <a:pathLst>
                <a:path w="1162605" h="199205">
                  <a:moveTo>
                    <a:pt x="12005" y="0"/>
                  </a:moveTo>
                  <a:lnTo>
                    <a:pt x="1150600" y="0"/>
                  </a:lnTo>
                  <a:cubicBezTo>
                    <a:pt x="1153784" y="0"/>
                    <a:pt x="1156837" y="1265"/>
                    <a:pt x="1159089" y="3516"/>
                  </a:cubicBezTo>
                  <a:cubicBezTo>
                    <a:pt x="1161340" y="5768"/>
                    <a:pt x="1162605" y="8821"/>
                    <a:pt x="1162605" y="12005"/>
                  </a:cubicBezTo>
                  <a:lnTo>
                    <a:pt x="1162605" y="187200"/>
                  </a:lnTo>
                  <a:cubicBezTo>
                    <a:pt x="1162605" y="190384"/>
                    <a:pt x="1161340" y="193437"/>
                    <a:pt x="1159089" y="195689"/>
                  </a:cubicBezTo>
                  <a:cubicBezTo>
                    <a:pt x="1156837" y="197940"/>
                    <a:pt x="1153784" y="199205"/>
                    <a:pt x="1150600" y="199205"/>
                  </a:cubicBezTo>
                  <a:lnTo>
                    <a:pt x="12005" y="199205"/>
                  </a:lnTo>
                  <a:cubicBezTo>
                    <a:pt x="8821" y="199205"/>
                    <a:pt x="5768" y="197940"/>
                    <a:pt x="3516" y="195689"/>
                  </a:cubicBezTo>
                  <a:cubicBezTo>
                    <a:pt x="1265" y="193437"/>
                    <a:pt x="0" y="190384"/>
                    <a:pt x="0" y="187200"/>
                  </a:cubicBezTo>
                  <a:lnTo>
                    <a:pt x="0" y="12005"/>
                  </a:lnTo>
                  <a:cubicBezTo>
                    <a:pt x="0" y="8821"/>
                    <a:pt x="1265" y="5768"/>
                    <a:pt x="3516" y="3516"/>
                  </a:cubicBezTo>
                  <a:cubicBezTo>
                    <a:pt x="5768" y="1265"/>
                    <a:pt x="8821" y="0"/>
                    <a:pt x="12005" y="0"/>
                  </a:cubicBezTo>
                  <a:close/>
                </a:path>
              </a:pathLst>
            </a:custGeom>
            <a:solidFill>
              <a:srgbClr val="D1ED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162605" cy="237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846205" y="6491237"/>
            <a:ext cx="12595589" cy="2158175"/>
            <a:chOff x="0" y="0"/>
            <a:chExt cx="1162605" cy="19920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162605" cy="199205"/>
            </a:xfrm>
            <a:custGeom>
              <a:avLst/>
              <a:gdLst/>
              <a:ahLst/>
              <a:cxnLst/>
              <a:rect l="l" t="t" r="r" b="b"/>
              <a:pathLst>
                <a:path w="1162605" h="199205">
                  <a:moveTo>
                    <a:pt x="12005" y="0"/>
                  </a:moveTo>
                  <a:lnTo>
                    <a:pt x="1150600" y="0"/>
                  </a:lnTo>
                  <a:cubicBezTo>
                    <a:pt x="1153784" y="0"/>
                    <a:pt x="1156837" y="1265"/>
                    <a:pt x="1159089" y="3516"/>
                  </a:cubicBezTo>
                  <a:cubicBezTo>
                    <a:pt x="1161340" y="5768"/>
                    <a:pt x="1162605" y="8821"/>
                    <a:pt x="1162605" y="12005"/>
                  </a:cubicBezTo>
                  <a:lnTo>
                    <a:pt x="1162605" y="187200"/>
                  </a:lnTo>
                  <a:cubicBezTo>
                    <a:pt x="1162605" y="190384"/>
                    <a:pt x="1161340" y="193437"/>
                    <a:pt x="1159089" y="195689"/>
                  </a:cubicBezTo>
                  <a:cubicBezTo>
                    <a:pt x="1156837" y="197940"/>
                    <a:pt x="1153784" y="199205"/>
                    <a:pt x="1150600" y="199205"/>
                  </a:cubicBezTo>
                  <a:lnTo>
                    <a:pt x="12005" y="199205"/>
                  </a:lnTo>
                  <a:cubicBezTo>
                    <a:pt x="8821" y="199205"/>
                    <a:pt x="5768" y="197940"/>
                    <a:pt x="3516" y="195689"/>
                  </a:cubicBezTo>
                  <a:cubicBezTo>
                    <a:pt x="1265" y="193437"/>
                    <a:pt x="0" y="190384"/>
                    <a:pt x="0" y="187200"/>
                  </a:cubicBezTo>
                  <a:lnTo>
                    <a:pt x="0" y="12005"/>
                  </a:lnTo>
                  <a:cubicBezTo>
                    <a:pt x="0" y="8821"/>
                    <a:pt x="1265" y="5768"/>
                    <a:pt x="3516" y="3516"/>
                  </a:cubicBezTo>
                  <a:cubicBezTo>
                    <a:pt x="5768" y="1265"/>
                    <a:pt x="8821" y="0"/>
                    <a:pt x="12005" y="0"/>
                  </a:cubicBezTo>
                  <a:close/>
                </a:path>
              </a:pathLst>
            </a:custGeom>
            <a:solidFill>
              <a:srgbClr val="D1EDF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162605" cy="237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3249266" y="4654344"/>
            <a:ext cx="952224" cy="978313"/>
          </a:xfrm>
          <a:custGeom>
            <a:avLst/>
            <a:gdLst/>
            <a:ahLst/>
            <a:cxnLst/>
            <a:rect l="l" t="t" r="r" b="b"/>
            <a:pathLst>
              <a:path w="952224" h="978313">
                <a:moveTo>
                  <a:pt x="0" y="0"/>
                </a:moveTo>
                <a:lnTo>
                  <a:pt x="952224" y="0"/>
                </a:lnTo>
                <a:lnTo>
                  <a:pt x="952224" y="978312"/>
                </a:lnTo>
                <a:lnTo>
                  <a:pt x="0" y="9783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586284" y="4333113"/>
            <a:ext cx="10400537" cy="5107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815"/>
              </a:lnSpc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want all new pupils to have a smooth and fair start.</a:t>
            </a:r>
          </a:p>
          <a:p>
            <a:pPr marL="0" lvl="0" indent="0" algn="just">
              <a:lnSpc>
                <a:spcPts val="3815"/>
              </a:lnSpc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will:</a:t>
            </a:r>
          </a:p>
          <a:p>
            <a:pPr marL="722594" lvl="1" indent="-361297" algn="just">
              <a:lnSpc>
                <a:spcPts val="3815"/>
              </a:lnSpc>
              <a:buFont typeface="Arial"/>
              <a:buChar char="•"/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Follow local authority admissions guidance</a:t>
            </a:r>
          </a:p>
          <a:p>
            <a:pPr marL="722594" lvl="1" indent="-361297" algn="just">
              <a:lnSpc>
                <a:spcPts val="3815"/>
              </a:lnSpc>
              <a:buFont typeface="Arial"/>
              <a:buChar char="•"/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Make sure transitions into school are well planned</a:t>
            </a:r>
          </a:p>
          <a:p>
            <a:pPr marL="722594" lvl="1" indent="-361297" algn="just">
              <a:lnSpc>
                <a:spcPts val="3815"/>
              </a:lnSpc>
              <a:buFont typeface="Arial"/>
              <a:buChar char="•"/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Share important information with staff so children get the right support</a:t>
            </a:r>
          </a:p>
          <a:p>
            <a:pPr marL="722594" lvl="1" indent="-361297" algn="just">
              <a:lnSpc>
                <a:spcPts val="3815"/>
              </a:lnSpc>
              <a:buFont typeface="Arial"/>
              <a:buChar char="•"/>
            </a:pPr>
            <a:r>
              <a:rPr lang="en-US" sz="334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Make sure children with additional needs are welcomed and supported from the start</a:t>
            </a:r>
          </a:p>
          <a:p>
            <a:pPr marL="0" lvl="0" indent="0" algn="just">
              <a:lnSpc>
                <a:spcPts val="2447"/>
              </a:lnSpc>
            </a:pPr>
            <a:endParaRPr lang="en-US" sz="3346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764456" y="2397833"/>
            <a:ext cx="13073588" cy="1178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181"/>
              </a:lnSpc>
            </a:pPr>
            <a:r>
              <a:rPr lang="en-US" sz="8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STARTING GREEN LANES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4</a:t>
            </a:r>
          </a:p>
        </p:txBody>
      </p:sp>
      <p:sp>
        <p:nvSpPr>
          <p:cNvPr id="20" name="Freeform 20"/>
          <p:cNvSpPr/>
          <p:nvPr/>
        </p:nvSpPr>
        <p:spPr>
          <a:xfrm>
            <a:off x="3249266" y="7081168"/>
            <a:ext cx="952224" cy="978313"/>
          </a:xfrm>
          <a:custGeom>
            <a:avLst/>
            <a:gdLst/>
            <a:ahLst/>
            <a:cxnLst/>
            <a:rect l="l" t="t" r="r" b="b"/>
            <a:pathLst>
              <a:path w="952224" h="978313">
                <a:moveTo>
                  <a:pt x="0" y="0"/>
                </a:moveTo>
                <a:lnTo>
                  <a:pt x="952224" y="0"/>
                </a:lnTo>
                <a:lnTo>
                  <a:pt x="952224" y="978313"/>
                </a:lnTo>
                <a:lnTo>
                  <a:pt x="0" y="9783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3899288" y="2607377"/>
            <a:ext cx="3877513" cy="6409113"/>
          </a:xfrm>
          <a:custGeom>
            <a:avLst/>
            <a:gdLst/>
            <a:ahLst/>
            <a:cxnLst/>
            <a:rect l="l" t="t" r="r" b="b"/>
            <a:pathLst>
              <a:path w="3877513" h="6409113">
                <a:moveTo>
                  <a:pt x="0" y="0"/>
                </a:moveTo>
                <a:lnTo>
                  <a:pt x="3877513" y="0"/>
                </a:lnTo>
                <a:lnTo>
                  <a:pt x="3877513" y="6409113"/>
                </a:lnTo>
                <a:lnTo>
                  <a:pt x="0" y="64091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14071395" y="4779171"/>
            <a:ext cx="689950" cy="229691"/>
            <a:chOff x="0" y="0"/>
            <a:chExt cx="161800" cy="5386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1800" cy="53865"/>
            </a:xfrm>
            <a:custGeom>
              <a:avLst/>
              <a:gdLst/>
              <a:ahLst/>
              <a:cxnLst/>
              <a:rect l="l" t="t" r="r" b="b"/>
              <a:pathLst>
                <a:path w="161800" h="53865">
                  <a:moveTo>
                    <a:pt x="26932" y="0"/>
                  </a:moveTo>
                  <a:lnTo>
                    <a:pt x="134868" y="0"/>
                  </a:lnTo>
                  <a:cubicBezTo>
                    <a:pt x="142011" y="0"/>
                    <a:pt x="148861" y="2838"/>
                    <a:pt x="153912" y="7888"/>
                  </a:cubicBezTo>
                  <a:cubicBezTo>
                    <a:pt x="158963" y="12939"/>
                    <a:pt x="161800" y="19789"/>
                    <a:pt x="161800" y="26932"/>
                  </a:cubicBezTo>
                  <a:lnTo>
                    <a:pt x="161800" y="26932"/>
                  </a:lnTo>
                  <a:cubicBezTo>
                    <a:pt x="161800" y="41807"/>
                    <a:pt x="149742" y="53865"/>
                    <a:pt x="134868" y="53865"/>
                  </a:cubicBezTo>
                  <a:lnTo>
                    <a:pt x="26932" y="53865"/>
                  </a:lnTo>
                  <a:cubicBezTo>
                    <a:pt x="12058" y="53865"/>
                    <a:pt x="0" y="41807"/>
                    <a:pt x="0" y="26932"/>
                  </a:cubicBezTo>
                  <a:lnTo>
                    <a:pt x="0" y="26932"/>
                  </a:lnTo>
                  <a:cubicBezTo>
                    <a:pt x="0" y="12058"/>
                    <a:pt x="12058" y="0"/>
                    <a:pt x="26932" y="0"/>
                  </a:cubicBezTo>
                  <a:close/>
                </a:path>
              </a:pathLst>
            </a:custGeom>
            <a:solidFill>
              <a:srgbClr val="FFCABC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61800" cy="919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764456" y="2397833"/>
            <a:ext cx="13073588" cy="1178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181"/>
              </a:lnSpc>
            </a:pPr>
            <a:r>
              <a:rPr lang="en-US" sz="8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ATTENDANCE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555127" y="3782997"/>
            <a:ext cx="9757093" cy="5087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438"/>
              </a:lnSpc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want all pupils to attend school regularly.</a:t>
            </a:r>
          </a:p>
          <a:p>
            <a:pPr marL="0" lvl="0" indent="0" algn="just">
              <a:lnSpc>
                <a:spcPts val="3438"/>
              </a:lnSpc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will:</a:t>
            </a:r>
          </a:p>
          <a:p>
            <a:pPr marL="651262" lvl="1" indent="-325631" algn="just">
              <a:lnSpc>
                <a:spcPts val="3438"/>
              </a:lnSpc>
              <a:buFont typeface="Arial"/>
              <a:buChar char="•"/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Work with families to improve attendance</a:t>
            </a:r>
          </a:p>
          <a:p>
            <a:pPr marL="651262" lvl="1" indent="-325631" algn="just">
              <a:lnSpc>
                <a:spcPts val="3438"/>
              </a:lnSpc>
              <a:buFont typeface="Arial"/>
              <a:buChar char="•"/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Monitor attendance carefully</a:t>
            </a:r>
          </a:p>
          <a:p>
            <a:pPr marL="651262" lvl="1" indent="-325631" algn="just">
              <a:lnSpc>
                <a:spcPts val="3438"/>
              </a:lnSpc>
              <a:buFont typeface="Arial"/>
              <a:buChar char="•"/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disadvantaged pupils and pupils with SEND</a:t>
            </a:r>
          </a:p>
          <a:p>
            <a:pPr marL="651262" lvl="1" indent="-325631" algn="just">
              <a:lnSpc>
                <a:spcPts val="3438"/>
              </a:lnSpc>
              <a:buFont typeface="Arial"/>
              <a:buChar char="•"/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Use attendance information to spot any gaps or concerns early</a:t>
            </a:r>
          </a:p>
          <a:p>
            <a:pPr marL="0" lvl="0" indent="0" algn="just">
              <a:lnSpc>
                <a:spcPts val="3438"/>
              </a:lnSpc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Our aim</a:t>
            </a:r>
          </a:p>
          <a:p>
            <a:pPr marL="651262" lvl="1" indent="-325631" algn="just">
              <a:lnSpc>
                <a:spcPts val="3438"/>
              </a:lnSpc>
              <a:buFont typeface="Arial"/>
              <a:buChar char="•"/>
            </a:pPr>
            <a:r>
              <a:rPr lang="en-US" sz="301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Attendance for all groups of pupils should move towards 96%</a:t>
            </a:r>
          </a:p>
          <a:p>
            <a:pPr marL="0" lvl="0" indent="0" algn="just">
              <a:lnSpc>
                <a:spcPts val="2640"/>
              </a:lnSpc>
            </a:pPr>
            <a:endParaRPr lang="en-US" sz="3016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104778" y="3566615"/>
            <a:ext cx="8561341" cy="5821712"/>
          </a:xfrm>
          <a:custGeom>
            <a:avLst/>
            <a:gdLst/>
            <a:ahLst/>
            <a:cxnLst/>
            <a:rect l="l" t="t" r="r" b="b"/>
            <a:pathLst>
              <a:path w="8561341" h="5821712">
                <a:moveTo>
                  <a:pt x="0" y="0"/>
                </a:moveTo>
                <a:lnTo>
                  <a:pt x="8561340" y="0"/>
                </a:lnTo>
                <a:lnTo>
                  <a:pt x="8561340" y="5821711"/>
                </a:lnTo>
                <a:lnTo>
                  <a:pt x="0" y="58217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3386521" y="3650103"/>
            <a:ext cx="4633215" cy="4633215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130" y="0"/>
                    <a:pt x="0" y="1421130"/>
                    <a:pt x="0" y="3175000"/>
                  </a:cubicBezTo>
                  <a:lnTo>
                    <a:pt x="0" y="6350000"/>
                  </a:lnTo>
                  <a:lnTo>
                    <a:pt x="3175000" y="6350000"/>
                  </a:lnTo>
                  <a:cubicBezTo>
                    <a:pt x="4928870" y="6350000"/>
                    <a:pt x="6350000" y="4928870"/>
                    <a:pt x="6350000" y="3175000"/>
                  </a:cubicBezTo>
                  <a:cubicBezTo>
                    <a:pt x="6350000" y="1421130"/>
                    <a:pt x="4928870" y="0"/>
                    <a:pt x="3175000" y="0"/>
                  </a:cubicBez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353169" y="392402"/>
              <a:ext cx="5643663" cy="5618536"/>
            </a:xfrm>
            <a:custGeom>
              <a:avLst/>
              <a:gdLst/>
              <a:ahLst/>
              <a:cxnLst/>
              <a:rect l="l" t="t" r="r" b="b"/>
              <a:pathLst>
                <a:path w="5643663" h="5618536">
                  <a:moveTo>
                    <a:pt x="2821831" y="28"/>
                  </a:moveTo>
                  <a:cubicBezTo>
                    <a:pt x="1815193" y="-4474"/>
                    <a:pt x="883090" y="529978"/>
                    <a:pt x="378467" y="1401009"/>
                  </a:cubicBezTo>
                  <a:cubicBezTo>
                    <a:pt x="-126156" y="2272040"/>
                    <a:pt x="-126156" y="3346496"/>
                    <a:pt x="378467" y="4217527"/>
                  </a:cubicBezTo>
                  <a:cubicBezTo>
                    <a:pt x="883090" y="5088558"/>
                    <a:pt x="1815193" y="5623010"/>
                    <a:pt x="2821831" y="5618508"/>
                  </a:cubicBezTo>
                  <a:cubicBezTo>
                    <a:pt x="3828469" y="5623010"/>
                    <a:pt x="4760572" y="5088558"/>
                    <a:pt x="5265195" y="4217527"/>
                  </a:cubicBezTo>
                  <a:cubicBezTo>
                    <a:pt x="5769818" y="3346496"/>
                    <a:pt x="5769818" y="2272040"/>
                    <a:pt x="5265195" y="1401009"/>
                  </a:cubicBezTo>
                  <a:cubicBezTo>
                    <a:pt x="4760572" y="529977"/>
                    <a:pt x="3828469" y="-4474"/>
                    <a:pt x="2821831" y="28"/>
                  </a:cubicBezTo>
                  <a:close/>
                </a:path>
              </a:pathLst>
            </a:custGeom>
            <a:blipFill>
              <a:blip r:embed="rId6"/>
              <a:stretch>
                <a:fillRect l="-27" r="-27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3737080" y="3830144"/>
            <a:ext cx="9266203" cy="4153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314"/>
              </a:lnSpc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want every child to make good progress, whatever their background or needs.</a:t>
            </a:r>
          </a:p>
          <a:p>
            <a:pPr marL="0" lvl="0" indent="0" algn="just">
              <a:lnSpc>
                <a:spcPts val="3314"/>
              </a:lnSpc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will:</a:t>
            </a:r>
          </a:p>
          <a:p>
            <a:pPr marL="627807" lvl="1" indent="-313904" algn="just">
              <a:lnSpc>
                <a:spcPts val="3314"/>
              </a:lnSpc>
              <a:buFont typeface="Arial"/>
              <a:buChar char="•"/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Use high-quality teaching in every classroom</a:t>
            </a:r>
          </a:p>
          <a:p>
            <a:pPr marL="627807" lvl="1" indent="-313904" algn="just">
              <a:lnSpc>
                <a:spcPts val="3314"/>
              </a:lnSpc>
              <a:buFont typeface="Arial"/>
              <a:buChar char="•"/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Offer different ways for children to learn</a:t>
            </a:r>
          </a:p>
          <a:p>
            <a:pPr marL="627807" lvl="1" indent="-313904" algn="just">
              <a:lnSpc>
                <a:spcPts val="3314"/>
              </a:lnSpc>
              <a:buFont typeface="Arial"/>
              <a:buChar char="•"/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Challenge stereotypes through the curriculum</a:t>
            </a:r>
          </a:p>
          <a:p>
            <a:pPr marL="627807" lvl="1" indent="-313904" algn="just">
              <a:lnSpc>
                <a:spcPts val="3314"/>
              </a:lnSpc>
              <a:buFont typeface="Arial"/>
              <a:buChar char="•"/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Track progress carefully</a:t>
            </a:r>
          </a:p>
          <a:p>
            <a:pPr marL="627807" lvl="1" indent="-313904" algn="just">
              <a:lnSpc>
                <a:spcPts val="3314"/>
              </a:lnSpc>
              <a:buFont typeface="Arial"/>
              <a:buChar char="•"/>
            </a:pPr>
            <a:r>
              <a:rPr lang="en-US" sz="2907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children who need extra help</a:t>
            </a:r>
          </a:p>
          <a:p>
            <a:pPr algn="just">
              <a:lnSpc>
                <a:spcPts val="3314"/>
              </a:lnSpc>
            </a:pPr>
            <a:endParaRPr lang="en-US" sz="2907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just">
              <a:lnSpc>
                <a:spcPts val="3314"/>
              </a:lnSpc>
            </a:pPr>
            <a:endParaRPr lang="en-US" sz="2907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2764456" y="2378783"/>
            <a:ext cx="13073588" cy="1089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16"/>
              </a:lnSpc>
            </a:pPr>
            <a:r>
              <a:rPr lang="en-US" sz="79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BEST OUTCOMES FOR ALL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2487847" y="3869873"/>
            <a:ext cx="4801502" cy="4801502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0" y="3175000"/>
                  </a:moveTo>
                  <a:cubicBezTo>
                    <a:pt x="0" y="4928870"/>
                    <a:pt x="1421130" y="6350000"/>
                    <a:pt x="3175000" y="6350000"/>
                  </a:cubicBezTo>
                  <a:lnTo>
                    <a:pt x="6350000" y="6350000"/>
                  </a:lnTo>
                  <a:lnTo>
                    <a:pt x="6350000" y="3175000"/>
                  </a:lnTo>
                  <a:cubicBezTo>
                    <a:pt x="6350000" y="1421130"/>
                    <a:pt x="4928870" y="0"/>
                    <a:pt x="3175000" y="0"/>
                  </a:cubicBezTo>
                  <a:cubicBezTo>
                    <a:pt x="1421130" y="0"/>
                    <a:pt x="0" y="1421130"/>
                    <a:pt x="0" y="3175000"/>
                  </a:cubicBez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391160" y="364490"/>
              <a:ext cx="5619750" cy="5621020"/>
            </a:xfrm>
            <a:custGeom>
              <a:avLst/>
              <a:gdLst/>
              <a:ahLst/>
              <a:cxnLst/>
              <a:rect l="l" t="t" r="r" b="b"/>
              <a:pathLst>
                <a:path w="5619750" h="5621020">
                  <a:moveTo>
                    <a:pt x="2810510" y="0"/>
                  </a:moveTo>
                  <a:cubicBezTo>
                    <a:pt x="4362450" y="0"/>
                    <a:pt x="5619750" y="1258570"/>
                    <a:pt x="5619750" y="2810510"/>
                  </a:cubicBezTo>
                  <a:cubicBezTo>
                    <a:pt x="5619750" y="4362450"/>
                    <a:pt x="4361180" y="5621020"/>
                    <a:pt x="2810510" y="5621020"/>
                  </a:cubicBezTo>
                  <a:cubicBezTo>
                    <a:pt x="1258570" y="5621020"/>
                    <a:pt x="0" y="4362450"/>
                    <a:pt x="0" y="2810510"/>
                  </a:cubicBezTo>
                  <a:cubicBezTo>
                    <a:pt x="1270" y="1258570"/>
                    <a:pt x="1258570" y="0"/>
                    <a:pt x="2810510" y="0"/>
                  </a:cubicBezTo>
                  <a:close/>
                </a:path>
              </a:pathLst>
            </a:custGeom>
            <a:blipFill>
              <a:blip r:embed="rId4"/>
              <a:stretch>
                <a:fillRect l="-11" r="-11"/>
              </a:stretch>
            </a:blipFill>
          </p:spPr>
        </p:sp>
      </p:grpSp>
      <p:sp>
        <p:nvSpPr>
          <p:cNvPr id="13" name="TextBox 13"/>
          <p:cNvSpPr txBox="1"/>
          <p:nvPr/>
        </p:nvSpPr>
        <p:spPr>
          <a:xfrm>
            <a:off x="2764456" y="2369258"/>
            <a:ext cx="13073588" cy="895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81"/>
              </a:lnSpc>
            </a:pPr>
            <a:r>
              <a:rPr lang="en-US" sz="6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BEHAVIOUR &amp; RELATIONSHIPS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498899" y="4102925"/>
            <a:ext cx="8383484" cy="811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3075"/>
              </a:lnSpc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want school to be a safe, respectful place for everyone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43237" y="5234958"/>
            <a:ext cx="8383484" cy="3935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Teach children about positive relationships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Help pupils learn how to manage feelings safely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Deal seriously with bullying and discrimination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Train staff to use positive behaviour &amp; relationships strategies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Monitor suspensions to make sure no group is unfairly affected</a:t>
            </a:r>
          </a:p>
          <a:p>
            <a:pPr marL="0" lvl="0" indent="0" algn="just">
              <a:lnSpc>
                <a:spcPts val="3075"/>
              </a:lnSpc>
            </a:pPr>
            <a:endParaRPr lang="en-US" sz="2698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764456" y="4064413"/>
            <a:ext cx="8798716" cy="4450839"/>
            <a:chOff x="0" y="0"/>
            <a:chExt cx="812144" cy="41082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144" cy="410824"/>
            </a:xfrm>
            <a:custGeom>
              <a:avLst/>
              <a:gdLst/>
              <a:ahLst/>
              <a:cxnLst/>
              <a:rect l="l" t="t" r="r" b="b"/>
              <a:pathLst>
                <a:path w="812144" h="410824">
                  <a:moveTo>
                    <a:pt x="17185" y="0"/>
                  </a:moveTo>
                  <a:lnTo>
                    <a:pt x="794958" y="0"/>
                  </a:lnTo>
                  <a:cubicBezTo>
                    <a:pt x="799516" y="0"/>
                    <a:pt x="803887" y="1811"/>
                    <a:pt x="807110" y="5033"/>
                  </a:cubicBezTo>
                  <a:cubicBezTo>
                    <a:pt x="810333" y="8256"/>
                    <a:pt x="812144" y="12628"/>
                    <a:pt x="812144" y="17185"/>
                  </a:cubicBezTo>
                  <a:lnTo>
                    <a:pt x="812144" y="393638"/>
                  </a:lnTo>
                  <a:cubicBezTo>
                    <a:pt x="812144" y="398196"/>
                    <a:pt x="810333" y="402567"/>
                    <a:pt x="807110" y="405790"/>
                  </a:cubicBezTo>
                  <a:cubicBezTo>
                    <a:pt x="803887" y="409013"/>
                    <a:pt x="799516" y="410824"/>
                    <a:pt x="794958" y="410824"/>
                  </a:cubicBezTo>
                  <a:lnTo>
                    <a:pt x="17185" y="410824"/>
                  </a:lnTo>
                  <a:cubicBezTo>
                    <a:pt x="12628" y="410824"/>
                    <a:pt x="8256" y="409013"/>
                    <a:pt x="5033" y="405790"/>
                  </a:cubicBezTo>
                  <a:cubicBezTo>
                    <a:pt x="1811" y="402567"/>
                    <a:pt x="0" y="398196"/>
                    <a:pt x="0" y="393638"/>
                  </a:cubicBezTo>
                  <a:lnTo>
                    <a:pt x="0" y="17185"/>
                  </a:lnTo>
                  <a:cubicBezTo>
                    <a:pt x="0" y="12628"/>
                    <a:pt x="1811" y="8256"/>
                    <a:pt x="5033" y="5033"/>
                  </a:cubicBezTo>
                  <a:cubicBezTo>
                    <a:pt x="8256" y="1811"/>
                    <a:pt x="12628" y="0"/>
                    <a:pt x="17185" y="0"/>
                  </a:cubicBezTo>
                  <a:close/>
                </a:path>
              </a:pathLst>
            </a:custGeom>
            <a:solidFill>
              <a:srgbClr val="D1ED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812144" cy="4489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613148" y="2143648"/>
            <a:ext cx="14344513" cy="3072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181"/>
              </a:lnSpc>
            </a:pPr>
            <a:r>
              <a:rPr lang="en-US" sz="8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PREJUDICE-RELATED INCIDENTS</a:t>
            </a:r>
          </a:p>
          <a:p>
            <a:pPr marL="0" lvl="0" indent="0" algn="ctr">
              <a:lnSpc>
                <a:spcPts val="6946"/>
              </a:lnSpc>
            </a:pPr>
            <a:endParaRPr lang="en-US" sz="8612" b="1">
              <a:solidFill>
                <a:srgbClr val="1C74BB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8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297634" y="4512658"/>
            <a:ext cx="7125993" cy="4142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769"/>
              </a:lnSpc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We will:</a:t>
            </a:r>
          </a:p>
          <a:p>
            <a:pPr marL="524546" lvl="1" indent="-262273" algn="just">
              <a:lnSpc>
                <a:spcPts val="2769"/>
              </a:lnSpc>
              <a:buFont typeface="Arial"/>
              <a:buChar char="•"/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Teach children about diversity and different people</a:t>
            </a:r>
          </a:p>
          <a:p>
            <a:pPr marL="524546" lvl="1" indent="-262273" algn="just">
              <a:lnSpc>
                <a:spcPts val="2769"/>
              </a:lnSpc>
              <a:buFont typeface="Arial"/>
              <a:buChar char="•"/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Encourage pupils to learn from positive role models</a:t>
            </a:r>
          </a:p>
          <a:p>
            <a:pPr marL="524546" lvl="1" indent="-262273" algn="just">
              <a:lnSpc>
                <a:spcPts val="2769"/>
              </a:lnSpc>
              <a:buFont typeface="Arial"/>
              <a:buChar char="•"/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Record and respond to any prejudice-related incidents</a:t>
            </a:r>
          </a:p>
          <a:p>
            <a:pPr marL="524546" lvl="1" indent="-262273" algn="just">
              <a:lnSpc>
                <a:spcPts val="2769"/>
              </a:lnSpc>
              <a:buFont typeface="Arial"/>
              <a:buChar char="•"/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Keep parents informed if an incident involves their child</a:t>
            </a:r>
          </a:p>
          <a:p>
            <a:pPr marL="524546" lvl="1" indent="-262273" algn="just">
              <a:lnSpc>
                <a:spcPts val="2769"/>
              </a:lnSpc>
              <a:buFont typeface="Arial"/>
              <a:buChar char="•"/>
            </a:pPr>
            <a:r>
              <a:rPr lang="en-US" sz="24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Use assemblies, themed weeks and lessons to promote equality</a:t>
            </a:r>
          </a:p>
          <a:p>
            <a:pPr marL="0" lvl="0" indent="0" algn="just">
              <a:lnSpc>
                <a:spcPts val="2769"/>
              </a:lnSpc>
            </a:pPr>
            <a:endParaRPr lang="en-US" sz="2429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10015614" y="4391611"/>
            <a:ext cx="7215778" cy="3211021"/>
          </a:xfrm>
          <a:custGeom>
            <a:avLst/>
            <a:gdLst/>
            <a:ahLst/>
            <a:cxnLst/>
            <a:rect l="l" t="t" r="r" b="b"/>
            <a:pathLst>
              <a:path w="7215778" h="3211021">
                <a:moveTo>
                  <a:pt x="0" y="0"/>
                </a:moveTo>
                <a:lnTo>
                  <a:pt x="7215778" y="0"/>
                </a:lnTo>
                <a:lnTo>
                  <a:pt x="7215778" y="3211021"/>
                </a:lnTo>
                <a:lnTo>
                  <a:pt x="0" y="32110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64456" y="2340683"/>
            <a:ext cx="13073588" cy="1832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32"/>
              </a:lnSpc>
            </a:pPr>
            <a:r>
              <a:rPr lang="en-US" sz="5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MYSOGNISM AND HARASSMENT</a:t>
            </a:r>
          </a:p>
          <a:p>
            <a:pPr marL="0" lvl="0" indent="0" algn="l">
              <a:lnSpc>
                <a:spcPts val="7991"/>
              </a:lnSpc>
            </a:pPr>
            <a:endParaRPr lang="en-US" sz="5612" b="1">
              <a:solidFill>
                <a:srgbClr val="1C74BB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3" name="Freeform 3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452491" y="4163530"/>
            <a:ext cx="12222365" cy="1982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Teach age-appropriate lessons about healthy relationships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Train staff to respond properly to concerns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Take all reports seriously and follow safeguarding procedures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Challenge sexist or harmful attitudes</a:t>
            </a:r>
          </a:p>
          <a:p>
            <a:pPr marL="0" lvl="0" indent="0" algn="just">
              <a:lnSpc>
                <a:spcPts val="3075"/>
              </a:lnSpc>
            </a:pPr>
            <a:endParaRPr lang="en-US" sz="2698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1370551" y="2482366"/>
            <a:ext cx="5256086" cy="7212211"/>
            <a:chOff x="0" y="0"/>
            <a:chExt cx="4589780" cy="629793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591050" cy="6297930"/>
            </a:xfrm>
            <a:custGeom>
              <a:avLst/>
              <a:gdLst/>
              <a:ahLst/>
              <a:cxnLst/>
              <a:rect l="l" t="t" r="r" b="b"/>
              <a:pathLst>
                <a:path w="4591050" h="6297930">
                  <a:moveTo>
                    <a:pt x="3148330" y="1708150"/>
                  </a:moveTo>
                  <a:cubicBezTo>
                    <a:pt x="2754630" y="1708150"/>
                    <a:pt x="2396490" y="1866900"/>
                    <a:pt x="2136140" y="2124710"/>
                  </a:cubicBezTo>
                  <a:lnTo>
                    <a:pt x="1611630" y="1600200"/>
                  </a:lnTo>
                  <a:cubicBezTo>
                    <a:pt x="1778000" y="1430020"/>
                    <a:pt x="1882140" y="1197610"/>
                    <a:pt x="1882140" y="941070"/>
                  </a:cubicBezTo>
                  <a:cubicBezTo>
                    <a:pt x="1882140" y="421640"/>
                    <a:pt x="1459230" y="0"/>
                    <a:pt x="941070" y="0"/>
                  </a:cubicBezTo>
                  <a:cubicBezTo>
                    <a:pt x="422910" y="0"/>
                    <a:pt x="0" y="421640"/>
                    <a:pt x="0" y="941070"/>
                  </a:cubicBezTo>
                  <a:cubicBezTo>
                    <a:pt x="0" y="1459230"/>
                    <a:pt x="421640" y="1882140"/>
                    <a:pt x="941070" y="1882140"/>
                  </a:cubicBezTo>
                  <a:cubicBezTo>
                    <a:pt x="1160780" y="1882140"/>
                    <a:pt x="1362710" y="1805940"/>
                    <a:pt x="1524000" y="1678940"/>
                  </a:cubicBezTo>
                  <a:lnTo>
                    <a:pt x="2056130" y="2211070"/>
                  </a:lnTo>
                  <a:cubicBezTo>
                    <a:pt x="1838960" y="2463800"/>
                    <a:pt x="1708150" y="2791460"/>
                    <a:pt x="1708150" y="3148330"/>
                  </a:cubicBezTo>
                  <a:cubicBezTo>
                    <a:pt x="1708150" y="3549650"/>
                    <a:pt x="1873250" y="3914140"/>
                    <a:pt x="2139950" y="4175760"/>
                  </a:cubicBezTo>
                  <a:lnTo>
                    <a:pt x="1614170" y="4701540"/>
                  </a:lnTo>
                  <a:cubicBezTo>
                    <a:pt x="1442720" y="4526280"/>
                    <a:pt x="1203960" y="4417060"/>
                    <a:pt x="941070" y="4417060"/>
                  </a:cubicBezTo>
                  <a:cubicBezTo>
                    <a:pt x="421640" y="4415790"/>
                    <a:pt x="0" y="4838700"/>
                    <a:pt x="0" y="5356860"/>
                  </a:cubicBezTo>
                  <a:cubicBezTo>
                    <a:pt x="0" y="5875020"/>
                    <a:pt x="421640" y="6297930"/>
                    <a:pt x="941070" y="6297930"/>
                  </a:cubicBezTo>
                  <a:cubicBezTo>
                    <a:pt x="1459230" y="6297930"/>
                    <a:pt x="1882140" y="5876290"/>
                    <a:pt x="1882140" y="5356860"/>
                  </a:cubicBezTo>
                  <a:cubicBezTo>
                    <a:pt x="1882140" y="5144770"/>
                    <a:pt x="1811020" y="4947920"/>
                    <a:pt x="1692910" y="4790440"/>
                  </a:cubicBezTo>
                  <a:lnTo>
                    <a:pt x="2228850" y="4254500"/>
                  </a:lnTo>
                  <a:cubicBezTo>
                    <a:pt x="2479040" y="4462780"/>
                    <a:pt x="2800350" y="4588509"/>
                    <a:pt x="3150870" y="4588509"/>
                  </a:cubicBezTo>
                  <a:cubicBezTo>
                    <a:pt x="3945890" y="4588509"/>
                    <a:pt x="4591050" y="3942080"/>
                    <a:pt x="4591050" y="3148330"/>
                  </a:cubicBezTo>
                  <a:cubicBezTo>
                    <a:pt x="4589780" y="2354580"/>
                    <a:pt x="3943350" y="1708150"/>
                    <a:pt x="3148330" y="1708150"/>
                  </a:cubicBezTo>
                  <a:close/>
                </a:path>
              </a:pathLst>
            </a:custGeom>
            <a:solidFill>
              <a:srgbClr val="60A5DD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118110" y="4533900"/>
              <a:ext cx="1645920" cy="1645920"/>
            </a:xfrm>
            <a:custGeom>
              <a:avLst/>
              <a:gdLst/>
              <a:ahLst/>
              <a:cxnLst/>
              <a:rect l="l" t="t" r="r" b="b"/>
              <a:pathLst>
                <a:path w="1645920" h="1645920">
                  <a:moveTo>
                    <a:pt x="822960" y="1645920"/>
                  </a:moveTo>
                  <a:cubicBezTo>
                    <a:pt x="369570" y="1645920"/>
                    <a:pt x="0" y="1277620"/>
                    <a:pt x="0" y="822960"/>
                  </a:cubicBezTo>
                  <a:cubicBezTo>
                    <a:pt x="0" y="368300"/>
                    <a:pt x="368300" y="0"/>
                    <a:pt x="822960" y="0"/>
                  </a:cubicBezTo>
                  <a:cubicBezTo>
                    <a:pt x="1276350" y="0"/>
                    <a:pt x="1645920" y="368300"/>
                    <a:pt x="1645920" y="822960"/>
                  </a:cubicBezTo>
                  <a:cubicBezTo>
                    <a:pt x="1645920" y="1277620"/>
                    <a:pt x="1276350" y="1645920"/>
                    <a:pt x="822960" y="1645920"/>
                  </a:cubicBezTo>
                  <a:close/>
                </a:path>
              </a:pathLst>
            </a:custGeom>
            <a:blipFill>
              <a:blip r:embed="rId4"/>
              <a:stretch>
                <a:fillRect l="-41666" r="-41666"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118110" y="118110"/>
              <a:ext cx="1645920" cy="1644650"/>
            </a:xfrm>
            <a:custGeom>
              <a:avLst/>
              <a:gdLst/>
              <a:ahLst/>
              <a:cxnLst/>
              <a:rect l="l" t="t" r="r" b="b"/>
              <a:pathLst>
                <a:path w="1645920" h="1644650">
                  <a:moveTo>
                    <a:pt x="0" y="822960"/>
                  </a:moveTo>
                  <a:cubicBezTo>
                    <a:pt x="0" y="369570"/>
                    <a:pt x="368300" y="0"/>
                    <a:pt x="822960" y="0"/>
                  </a:cubicBezTo>
                  <a:cubicBezTo>
                    <a:pt x="1276350" y="0"/>
                    <a:pt x="1645920" y="368300"/>
                    <a:pt x="1645920" y="822960"/>
                  </a:cubicBezTo>
                  <a:cubicBezTo>
                    <a:pt x="1645920" y="1060450"/>
                    <a:pt x="1544320" y="1273810"/>
                    <a:pt x="1384300" y="1423670"/>
                  </a:cubicBezTo>
                  <a:cubicBezTo>
                    <a:pt x="1377950" y="1426210"/>
                    <a:pt x="1371600" y="1430020"/>
                    <a:pt x="1366520" y="1436370"/>
                  </a:cubicBezTo>
                  <a:cubicBezTo>
                    <a:pt x="1362710" y="1440180"/>
                    <a:pt x="1360170" y="1443990"/>
                    <a:pt x="1357630" y="1447800"/>
                  </a:cubicBezTo>
                  <a:cubicBezTo>
                    <a:pt x="1214120" y="1569720"/>
                    <a:pt x="1027430" y="1644650"/>
                    <a:pt x="824230" y="1644650"/>
                  </a:cubicBezTo>
                  <a:cubicBezTo>
                    <a:pt x="369570" y="1644650"/>
                    <a:pt x="0" y="1276350"/>
                    <a:pt x="0" y="822960"/>
                  </a:cubicBezTo>
                  <a:close/>
                </a:path>
              </a:pathLst>
            </a:custGeom>
            <a:blipFill>
              <a:blip r:embed="rId5"/>
              <a:stretch>
                <a:fillRect l="-24874" r="-24874"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1826260" y="1827530"/>
              <a:ext cx="2644140" cy="2644140"/>
            </a:xfrm>
            <a:custGeom>
              <a:avLst/>
              <a:gdLst/>
              <a:ahLst/>
              <a:cxnLst/>
              <a:rect l="l" t="t" r="r" b="b"/>
              <a:pathLst>
                <a:path w="2644140" h="2644140">
                  <a:moveTo>
                    <a:pt x="1322070" y="2644140"/>
                  </a:moveTo>
                  <a:cubicBezTo>
                    <a:pt x="593090" y="2644140"/>
                    <a:pt x="0" y="2051050"/>
                    <a:pt x="0" y="1322070"/>
                  </a:cubicBezTo>
                  <a:cubicBezTo>
                    <a:pt x="0" y="593090"/>
                    <a:pt x="593090" y="0"/>
                    <a:pt x="1322070" y="0"/>
                  </a:cubicBezTo>
                  <a:cubicBezTo>
                    <a:pt x="2051050" y="0"/>
                    <a:pt x="2644140" y="593090"/>
                    <a:pt x="2644140" y="1322070"/>
                  </a:cubicBezTo>
                  <a:cubicBezTo>
                    <a:pt x="2644140" y="2051050"/>
                    <a:pt x="2052320" y="2644140"/>
                    <a:pt x="1322070" y="2644140"/>
                  </a:cubicBezTo>
                  <a:close/>
                </a:path>
              </a:pathLst>
            </a:custGeom>
            <a:blipFill>
              <a:blip r:embed="rId6"/>
              <a:stretch>
                <a:fillRect l="-24931" r="-24931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2764456" y="2359733"/>
            <a:ext cx="13073588" cy="1025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24"/>
              </a:lnSpc>
            </a:pPr>
            <a:r>
              <a:rPr lang="en-US" sz="7394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STAFF - INCLUSIVE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764456" y="4019456"/>
            <a:ext cx="8072918" cy="2991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161" lvl="1" indent="-280580" algn="just">
              <a:lnSpc>
                <a:spcPts val="2963"/>
              </a:lnSpc>
              <a:buFont typeface="Arial"/>
              <a:buChar char="•"/>
            </a:pPr>
            <a:r>
              <a:rPr lang="en-US" sz="259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Check that our workforce reflects our school community where possible</a:t>
            </a:r>
          </a:p>
          <a:p>
            <a:pPr marL="561161" lvl="1" indent="-280580" algn="just">
              <a:lnSpc>
                <a:spcPts val="2963"/>
              </a:lnSpc>
              <a:buFont typeface="Arial"/>
              <a:buChar char="•"/>
            </a:pPr>
            <a:r>
              <a:rPr lang="en-US" sz="259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Make recruitment fair and unbiased</a:t>
            </a:r>
          </a:p>
          <a:p>
            <a:pPr marL="561161" lvl="1" indent="-280580" algn="just">
              <a:lnSpc>
                <a:spcPts val="2963"/>
              </a:lnSpc>
              <a:buFont typeface="Arial"/>
              <a:buChar char="•"/>
            </a:pPr>
            <a:r>
              <a:rPr lang="en-US" sz="259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Offer equal access to training and development</a:t>
            </a:r>
          </a:p>
          <a:p>
            <a:pPr marL="561161" lvl="1" indent="-280580" algn="just">
              <a:lnSpc>
                <a:spcPts val="2963"/>
              </a:lnSpc>
              <a:buFont typeface="Arial"/>
              <a:buChar char="•"/>
            </a:pPr>
            <a:r>
              <a:rPr lang="en-US" sz="259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staff wellbeing and work-life balance</a:t>
            </a:r>
          </a:p>
          <a:p>
            <a:pPr marL="0" lvl="0" indent="0" algn="just">
              <a:lnSpc>
                <a:spcPts val="2963"/>
              </a:lnSpc>
            </a:pPr>
            <a:endParaRPr lang="en-US" sz="2599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10522" y="8300522"/>
            <a:ext cx="1071411" cy="1123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761"/>
              </a:lnSpc>
            </a:pPr>
            <a:r>
              <a:rPr lang="en-US" sz="8169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2166374" y="4879787"/>
            <a:ext cx="829060" cy="829060"/>
          </a:xfrm>
          <a:custGeom>
            <a:avLst/>
            <a:gdLst/>
            <a:ahLst/>
            <a:cxnLst/>
            <a:rect l="l" t="t" r="r" b="b"/>
            <a:pathLst>
              <a:path w="829060" h="829060">
                <a:moveTo>
                  <a:pt x="0" y="0"/>
                </a:moveTo>
                <a:lnTo>
                  <a:pt x="829059" y="0"/>
                </a:lnTo>
                <a:lnTo>
                  <a:pt x="829059" y="829060"/>
                </a:lnTo>
                <a:lnTo>
                  <a:pt x="0" y="829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764456" y="2397833"/>
            <a:ext cx="9661250" cy="1178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181"/>
              </a:lnSpc>
            </a:pPr>
            <a:r>
              <a:rPr lang="en-US" sz="861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ACCESSIBILITY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708480" y="4523209"/>
            <a:ext cx="12310830" cy="221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5495" lvl="1" indent="-277747" algn="just">
              <a:lnSpc>
                <a:spcPts val="2933"/>
              </a:lnSpc>
              <a:buFont typeface="Arial"/>
              <a:buChar char="•"/>
            </a:pPr>
            <a:r>
              <a:rPr lang="en-US" sz="2572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Make reasonable adjustments for pupils with disabilities</a:t>
            </a:r>
          </a:p>
          <a:p>
            <a:pPr marL="555495" lvl="1" indent="-277747" algn="just">
              <a:lnSpc>
                <a:spcPts val="2933"/>
              </a:lnSpc>
              <a:buFont typeface="Arial"/>
              <a:buChar char="•"/>
            </a:pPr>
            <a:r>
              <a:rPr lang="en-US" sz="2572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Provide information in accessible formats where needed</a:t>
            </a:r>
          </a:p>
          <a:p>
            <a:pPr marL="555495" lvl="1" indent="-277747" algn="just">
              <a:lnSpc>
                <a:spcPts val="2933"/>
              </a:lnSpc>
              <a:buFont typeface="Arial"/>
              <a:buChar char="•"/>
            </a:pPr>
            <a:r>
              <a:rPr lang="en-US" sz="2572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Review our accessibility plan regularly</a:t>
            </a:r>
          </a:p>
          <a:p>
            <a:pPr marL="555495" lvl="1" indent="-277747" algn="just">
              <a:lnSpc>
                <a:spcPts val="2933"/>
              </a:lnSpc>
              <a:buFont typeface="Arial"/>
              <a:buChar char="•"/>
            </a:pPr>
            <a:r>
              <a:rPr lang="en-US" sz="2572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Make sure clubs and activities are open to as many children as possible</a:t>
            </a:r>
          </a:p>
          <a:p>
            <a:pPr marL="555495" lvl="1" indent="-277747" algn="just">
              <a:lnSpc>
                <a:spcPts val="2933"/>
              </a:lnSpc>
              <a:buFont typeface="Arial"/>
              <a:buChar char="•"/>
            </a:pPr>
            <a:r>
              <a:rPr lang="en-US" sz="2572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Check that the building and learning environment meet pupils’ needs</a:t>
            </a:r>
          </a:p>
          <a:p>
            <a:pPr marL="0" lvl="0" indent="0" algn="just">
              <a:lnSpc>
                <a:spcPts val="2933"/>
              </a:lnSpc>
            </a:pPr>
            <a:endParaRPr lang="en-US" sz="2572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210522" y="8319572"/>
            <a:ext cx="1071411" cy="131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39"/>
              </a:lnSpc>
            </a:pPr>
            <a:r>
              <a:rPr lang="en-US" sz="95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304744" y="4064413"/>
            <a:ext cx="13055301" cy="3582628"/>
            <a:chOff x="0" y="0"/>
            <a:chExt cx="1162605" cy="31904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62605" cy="319041"/>
            </a:xfrm>
            <a:custGeom>
              <a:avLst/>
              <a:gdLst/>
              <a:ahLst/>
              <a:cxnLst/>
              <a:rect l="l" t="t" r="r" b="b"/>
              <a:pathLst>
                <a:path w="1162605" h="319041">
                  <a:moveTo>
                    <a:pt x="11582" y="0"/>
                  </a:moveTo>
                  <a:lnTo>
                    <a:pt x="1151023" y="0"/>
                  </a:lnTo>
                  <a:cubicBezTo>
                    <a:pt x="1157419" y="0"/>
                    <a:pt x="1162605" y="5186"/>
                    <a:pt x="1162605" y="11582"/>
                  </a:cubicBezTo>
                  <a:lnTo>
                    <a:pt x="1162605" y="307459"/>
                  </a:lnTo>
                  <a:cubicBezTo>
                    <a:pt x="1162605" y="313856"/>
                    <a:pt x="1157419" y="319041"/>
                    <a:pt x="1151023" y="319041"/>
                  </a:cubicBezTo>
                  <a:lnTo>
                    <a:pt x="11582" y="319041"/>
                  </a:lnTo>
                  <a:cubicBezTo>
                    <a:pt x="8510" y="319041"/>
                    <a:pt x="5564" y="317821"/>
                    <a:pt x="3392" y="315649"/>
                  </a:cubicBezTo>
                  <a:cubicBezTo>
                    <a:pt x="1220" y="313477"/>
                    <a:pt x="0" y="310531"/>
                    <a:pt x="0" y="307459"/>
                  </a:cubicBezTo>
                  <a:lnTo>
                    <a:pt x="0" y="11582"/>
                  </a:lnTo>
                  <a:cubicBezTo>
                    <a:pt x="0" y="5186"/>
                    <a:pt x="5186" y="0"/>
                    <a:pt x="11582" y="0"/>
                  </a:cubicBezTo>
                  <a:close/>
                </a:path>
              </a:pathLst>
            </a:custGeom>
            <a:solidFill>
              <a:srgbClr val="D1ED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162605" cy="3571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3249266" y="4654344"/>
            <a:ext cx="952224" cy="978313"/>
          </a:xfrm>
          <a:custGeom>
            <a:avLst/>
            <a:gdLst/>
            <a:ahLst/>
            <a:cxnLst/>
            <a:rect l="l" t="t" r="r" b="b"/>
            <a:pathLst>
              <a:path w="952224" h="978313">
                <a:moveTo>
                  <a:pt x="0" y="0"/>
                </a:moveTo>
                <a:lnTo>
                  <a:pt x="952224" y="0"/>
                </a:lnTo>
                <a:lnTo>
                  <a:pt x="952224" y="978312"/>
                </a:lnTo>
                <a:lnTo>
                  <a:pt x="0" y="9783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4586284" y="4342638"/>
            <a:ext cx="10400537" cy="2763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Encourage open conversations about wellbeing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pupils with anxiety or mental health worries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staff wellbeing too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Teach children about mental health in age-appropriate ways</a:t>
            </a:r>
          </a:p>
          <a:p>
            <a:pPr marL="582520" lvl="1" indent="-291260" algn="just">
              <a:lnSpc>
                <a:spcPts val="3075"/>
              </a:lnSpc>
              <a:buFont typeface="Arial"/>
              <a:buChar char="•"/>
            </a:pPr>
            <a:r>
              <a:rPr lang="en-US" sz="2698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Celebrate events such as Mental Health Awareness Week</a:t>
            </a:r>
          </a:p>
          <a:p>
            <a:pPr marL="0" lvl="0" indent="0" algn="just">
              <a:lnSpc>
                <a:spcPts val="3075"/>
              </a:lnSpc>
            </a:pPr>
            <a:endParaRPr lang="en-US" sz="2698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2764456" y="2369258"/>
            <a:ext cx="13073588" cy="895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84"/>
              </a:lnSpc>
            </a:pPr>
            <a:r>
              <a:rPr lang="en-US" sz="6615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MENTAL HEALTH &amp; WELLBEING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0522" y="8300522"/>
            <a:ext cx="1071411" cy="1229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413"/>
              </a:lnSpc>
            </a:pPr>
            <a:r>
              <a:rPr lang="en-US" sz="8856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1457769" y="3001557"/>
            <a:ext cx="4887455" cy="4930598"/>
          </a:xfrm>
          <a:custGeom>
            <a:avLst/>
            <a:gdLst/>
            <a:ahLst/>
            <a:cxnLst/>
            <a:rect l="l" t="t" r="r" b="b"/>
            <a:pathLst>
              <a:path w="4887455" h="4930598">
                <a:moveTo>
                  <a:pt x="0" y="0"/>
                </a:moveTo>
                <a:lnTo>
                  <a:pt x="4887455" y="0"/>
                </a:lnTo>
                <a:lnTo>
                  <a:pt x="4887455" y="4930598"/>
                </a:lnTo>
                <a:lnTo>
                  <a:pt x="0" y="49305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14071395" y="4779171"/>
            <a:ext cx="689950" cy="229691"/>
            <a:chOff x="0" y="0"/>
            <a:chExt cx="161800" cy="5386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1800" cy="53865"/>
            </a:xfrm>
            <a:custGeom>
              <a:avLst/>
              <a:gdLst/>
              <a:ahLst/>
              <a:cxnLst/>
              <a:rect l="l" t="t" r="r" b="b"/>
              <a:pathLst>
                <a:path w="161800" h="53865">
                  <a:moveTo>
                    <a:pt x="26932" y="0"/>
                  </a:moveTo>
                  <a:lnTo>
                    <a:pt x="134868" y="0"/>
                  </a:lnTo>
                  <a:cubicBezTo>
                    <a:pt x="142011" y="0"/>
                    <a:pt x="148861" y="2838"/>
                    <a:pt x="153912" y="7888"/>
                  </a:cubicBezTo>
                  <a:cubicBezTo>
                    <a:pt x="158963" y="12939"/>
                    <a:pt x="161800" y="19789"/>
                    <a:pt x="161800" y="26932"/>
                  </a:cubicBezTo>
                  <a:lnTo>
                    <a:pt x="161800" y="26932"/>
                  </a:lnTo>
                  <a:cubicBezTo>
                    <a:pt x="161800" y="41807"/>
                    <a:pt x="149742" y="53865"/>
                    <a:pt x="134868" y="53865"/>
                  </a:cubicBezTo>
                  <a:lnTo>
                    <a:pt x="26932" y="53865"/>
                  </a:lnTo>
                  <a:cubicBezTo>
                    <a:pt x="12058" y="53865"/>
                    <a:pt x="0" y="41807"/>
                    <a:pt x="0" y="26932"/>
                  </a:cubicBezTo>
                  <a:lnTo>
                    <a:pt x="0" y="26932"/>
                  </a:lnTo>
                  <a:cubicBezTo>
                    <a:pt x="0" y="12058"/>
                    <a:pt x="12058" y="0"/>
                    <a:pt x="26932" y="0"/>
                  </a:cubicBezTo>
                  <a:close/>
                </a:path>
              </a:pathLst>
            </a:custGeom>
            <a:solidFill>
              <a:srgbClr val="FFCABC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61800" cy="919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153209" y="1391947"/>
            <a:ext cx="13073588" cy="2913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353"/>
              </a:lnSpc>
            </a:pPr>
            <a:r>
              <a:rPr lang="en-US" sz="7740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DIVERSITY AND RESPECT IN THE CURRICULUM</a:t>
            </a:r>
          </a:p>
          <a:p>
            <a:pPr marL="0" lvl="0" indent="0" algn="l">
              <a:lnSpc>
                <a:spcPts val="7353"/>
              </a:lnSpc>
            </a:pPr>
            <a:endParaRPr lang="en-US" sz="7740" b="1">
              <a:solidFill>
                <a:srgbClr val="1C74BB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399186" y="4563137"/>
            <a:ext cx="10285048" cy="3040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54090" lvl="1" indent="-327045" algn="just">
              <a:lnSpc>
                <a:spcPts val="3453"/>
              </a:lnSpc>
              <a:buFont typeface="Arial"/>
              <a:buChar char="•"/>
            </a:pPr>
            <a:r>
              <a:rPr lang="en-US" sz="30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Include diverse role models and voices in learning</a:t>
            </a:r>
          </a:p>
          <a:p>
            <a:pPr marL="654090" lvl="1" indent="-327045" algn="just">
              <a:lnSpc>
                <a:spcPts val="3453"/>
              </a:lnSpc>
              <a:buFont typeface="Arial"/>
              <a:buChar char="•"/>
            </a:pPr>
            <a:r>
              <a:rPr lang="en-US" sz="30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Challenge stereotypes</a:t>
            </a:r>
          </a:p>
          <a:p>
            <a:pPr marL="654090" lvl="1" indent="-327045" algn="just">
              <a:lnSpc>
                <a:spcPts val="3453"/>
              </a:lnSpc>
              <a:buFont typeface="Arial"/>
              <a:buChar char="•"/>
            </a:pPr>
            <a:r>
              <a:rPr lang="en-US" sz="30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Help children understand neurodiversity</a:t>
            </a:r>
          </a:p>
          <a:p>
            <a:pPr marL="654090" lvl="1" indent="-327045" algn="just">
              <a:lnSpc>
                <a:spcPts val="3453"/>
              </a:lnSpc>
              <a:buFont typeface="Arial"/>
              <a:buChar char="•"/>
            </a:pPr>
            <a:r>
              <a:rPr lang="en-US" sz="30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Teach children to think critically about information</a:t>
            </a:r>
          </a:p>
          <a:p>
            <a:pPr marL="654090" lvl="1" indent="-327045" algn="just">
              <a:lnSpc>
                <a:spcPts val="3453"/>
              </a:lnSpc>
              <a:buFont typeface="Arial"/>
              <a:buChar char="•"/>
            </a:pPr>
            <a:r>
              <a:rPr lang="en-US" sz="3029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Promote kindness, tolerance and understanding</a:t>
            </a:r>
          </a:p>
          <a:p>
            <a:pPr marL="0" lvl="0" indent="0" algn="just">
              <a:lnSpc>
                <a:spcPts val="3453"/>
              </a:lnSpc>
            </a:pPr>
            <a:endParaRPr lang="en-US" sz="3029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210522" y="8300522"/>
            <a:ext cx="1071411" cy="11818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125"/>
              </a:lnSpc>
            </a:pPr>
            <a:r>
              <a:rPr lang="en-US" sz="8552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855666">
            <a:off x="15046734" y="6345056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1" y="0"/>
                </a:lnTo>
                <a:lnTo>
                  <a:pt x="5662001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21374">
            <a:off x="-1084773" y="-3327728"/>
            <a:ext cx="5662001" cy="5721512"/>
          </a:xfrm>
          <a:custGeom>
            <a:avLst/>
            <a:gdLst/>
            <a:ahLst/>
            <a:cxnLst/>
            <a:rect l="l" t="t" r="r" b="b"/>
            <a:pathLst>
              <a:path w="5662001" h="5721512">
                <a:moveTo>
                  <a:pt x="0" y="0"/>
                </a:moveTo>
                <a:lnTo>
                  <a:pt x="5662002" y="0"/>
                </a:lnTo>
                <a:lnTo>
                  <a:pt x="5662002" y="5721512"/>
                </a:lnTo>
                <a:lnTo>
                  <a:pt x="0" y="5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715390" y="8128033"/>
            <a:ext cx="1566543" cy="15665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7D8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764456" y="9205812"/>
            <a:ext cx="11234139" cy="52488"/>
            <a:chOff x="0" y="0"/>
            <a:chExt cx="635000" cy="2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" cy="2967"/>
            </a:xfrm>
            <a:custGeom>
              <a:avLst/>
              <a:gdLst/>
              <a:ahLst/>
              <a:cxnLst/>
              <a:rect l="l" t="t" r="r" b="b"/>
              <a:pathLst>
                <a:path w="635000" h="2967">
                  <a:moveTo>
                    <a:pt x="0" y="0"/>
                  </a:moveTo>
                  <a:lnTo>
                    <a:pt x="635000" y="0"/>
                  </a:lnTo>
                  <a:lnTo>
                    <a:pt x="635000" y="2967"/>
                  </a:lnTo>
                  <a:lnTo>
                    <a:pt x="0" y="2967"/>
                  </a:lnTo>
                  <a:close/>
                </a:path>
              </a:pathLst>
            </a:custGeom>
            <a:solidFill>
              <a:srgbClr val="81C1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35000" cy="41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764456" y="4064413"/>
            <a:ext cx="8798716" cy="4450839"/>
            <a:chOff x="0" y="0"/>
            <a:chExt cx="812144" cy="41082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144" cy="410824"/>
            </a:xfrm>
            <a:custGeom>
              <a:avLst/>
              <a:gdLst/>
              <a:ahLst/>
              <a:cxnLst/>
              <a:rect l="l" t="t" r="r" b="b"/>
              <a:pathLst>
                <a:path w="812144" h="410824">
                  <a:moveTo>
                    <a:pt x="17185" y="0"/>
                  </a:moveTo>
                  <a:lnTo>
                    <a:pt x="794958" y="0"/>
                  </a:lnTo>
                  <a:cubicBezTo>
                    <a:pt x="799516" y="0"/>
                    <a:pt x="803887" y="1811"/>
                    <a:pt x="807110" y="5033"/>
                  </a:cubicBezTo>
                  <a:cubicBezTo>
                    <a:pt x="810333" y="8256"/>
                    <a:pt x="812144" y="12628"/>
                    <a:pt x="812144" y="17185"/>
                  </a:cubicBezTo>
                  <a:lnTo>
                    <a:pt x="812144" y="393638"/>
                  </a:lnTo>
                  <a:cubicBezTo>
                    <a:pt x="812144" y="398196"/>
                    <a:pt x="810333" y="402567"/>
                    <a:pt x="807110" y="405790"/>
                  </a:cubicBezTo>
                  <a:cubicBezTo>
                    <a:pt x="803887" y="409013"/>
                    <a:pt x="799516" y="410824"/>
                    <a:pt x="794958" y="410824"/>
                  </a:cubicBezTo>
                  <a:lnTo>
                    <a:pt x="17185" y="410824"/>
                  </a:lnTo>
                  <a:cubicBezTo>
                    <a:pt x="12628" y="410824"/>
                    <a:pt x="8256" y="409013"/>
                    <a:pt x="5033" y="405790"/>
                  </a:cubicBezTo>
                  <a:cubicBezTo>
                    <a:pt x="1811" y="402567"/>
                    <a:pt x="0" y="398196"/>
                    <a:pt x="0" y="393638"/>
                  </a:cubicBezTo>
                  <a:lnTo>
                    <a:pt x="0" y="17185"/>
                  </a:lnTo>
                  <a:cubicBezTo>
                    <a:pt x="0" y="12628"/>
                    <a:pt x="1811" y="8256"/>
                    <a:pt x="5033" y="5033"/>
                  </a:cubicBezTo>
                  <a:cubicBezTo>
                    <a:pt x="8256" y="1811"/>
                    <a:pt x="12628" y="0"/>
                    <a:pt x="17185" y="0"/>
                  </a:cubicBezTo>
                  <a:close/>
                </a:path>
              </a:pathLst>
            </a:custGeom>
            <a:solidFill>
              <a:srgbClr val="D1ED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812144" cy="4489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764456" y="2369258"/>
            <a:ext cx="13073588" cy="1857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853"/>
              </a:lnSpc>
            </a:pPr>
            <a:r>
              <a:rPr lang="en-US" sz="7213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WHAT THIS MEANS FOR FAMILIES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10522" y="8300522"/>
            <a:ext cx="1071411" cy="1094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71"/>
              </a:lnSpc>
            </a:pPr>
            <a:r>
              <a:rPr lang="en-US" sz="7970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14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297634" y="4512658"/>
            <a:ext cx="7125993" cy="328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2866"/>
              </a:lnSpc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As parents and carers, you can expect us to:</a:t>
            </a:r>
          </a:p>
          <a:p>
            <a:pPr marL="542854" lvl="1" indent="-271427" algn="just">
              <a:lnSpc>
                <a:spcPts val="2866"/>
              </a:lnSpc>
              <a:buFont typeface="Arial"/>
              <a:buChar char="•"/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Treat every child fairly</a:t>
            </a:r>
          </a:p>
          <a:p>
            <a:pPr marL="542854" lvl="1" indent="-271427" algn="just">
              <a:lnSpc>
                <a:spcPts val="2866"/>
              </a:lnSpc>
              <a:buFont typeface="Arial"/>
              <a:buChar char="•"/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Listen to concerns</a:t>
            </a:r>
          </a:p>
          <a:p>
            <a:pPr marL="542854" lvl="1" indent="-271427" algn="just">
              <a:lnSpc>
                <a:spcPts val="2866"/>
              </a:lnSpc>
              <a:buFont typeface="Arial"/>
              <a:buChar char="•"/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Support children’s learning and wellbeing</a:t>
            </a:r>
          </a:p>
          <a:p>
            <a:pPr marL="542854" lvl="1" indent="-271427" algn="just">
              <a:lnSpc>
                <a:spcPts val="2866"/>
              </a:lnSpc>
              <a:buFont typeface="Arial"/>
              <a:buChar char="•"/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Keep families informed</a:t>
            </a:r>
          </a:p>
          <a:p>
            <a:pPr marL="542854" lvl="1" indent="-271427" algn="just">
              <a:lnSpc>
                <a:spcPts val="2866"/>
              </a:lnSpc>
              <a:buFont typeface="Arial"/>
              <a:buChar char="•"/>
            </a:pPr>
            <a:r>
              <a:rPr lang="en-US" sz="2514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Work in partnership with you to help every child thrive</a:t>
            </a:r>
          </a:p>
          <a:p>
            <a:pPr marL="0" lvl="0" indent="0" algn="just">
              <a:lnSpc>
                <a:spcPts val="2866"/>
              </a:lnSpc>
            </a:pPr>
            <a:endParaRPr lang="en-US" sz="2514">
              <a:solidFill>
                <a:srgbClr val="1C74B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10923802" y="3727029"/>
            <a:ext cx="5651102" cy="4956974"/>
          </a:xfrm>
          <a:custGeom>
            <a:avLst/>
            <a:gdLst/>
            <a:ahLst/>
            <a:cxnLst/>
            <a:rect l="l" t="t" r="r" b="b"/>
            <a:pathLst>
              <a:path w="5651102" h="4956974">
                <a:moveTo>
                  <a:pt x="0" y="0"/>
                </a:moveTo>
                <a:lnTo>
                  <a:pt x="5651102" y="0"/>
                </a:lnTo>
                <a:lnTo>
                  <a:pt x="5651102" y="4956974"/>
                </a:lnTo>
                <a:lnTo>
                  <a:pt x="0" y="49569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845034" y="1391285"/>
            <a:ext cx="12119466" cy="6543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9134" lvl="1" indent="-694567" algn="l">
              <a:lnSpc>
                <a:spcPts val="6112"/>
              </a:lnSpc>
              <a:buFont typeface="Arial"/>
              <a:buChar char="•"/>
            </a:pPr>
            <a:r>
              <a:rPr lang="en-US" sz="6434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EVERY CHILD FEELS SAFE</a:t>
            </a:r>
          </a:p>
          <a:p>
            <a:pPr marL="1389134" lvl="1" indent="-694567" algn="l">
              <a:lnSpc>
                <a:spcPts val="6112"/>
              </a:lnSpc>
              <a:buFont typeface="Arial"/>
              <a:buChar char="•"/>
            </a:pPr>
            <a:r>
              <a:rPr lang="en-US" sz="6434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Every family feels valued</a:t>
            </a:r>
          </a:p>
          <a:p>
            <a:pPr marL="1389134" lvl="1" indent="-694567" algn="l">
              <a:lnSpc>
                <a:spcPts val="6112"/>
              </a:lnSpc>
              <a:buFont typeface="Arial"/>
              <a:buChar char="•"/>
            </a:pPr>
            <a:r>
              <a:rPr lang="en-US" sz="6434" b="1">
                <a:solidFill>
                  <a:srgbClr val="1C74BB"/>
                </a:solidFill>
                <a:latin typeface="Poppins Bold"/>
                <a:ea typeface="Poppins Bold"/>
                <a:cs typeface="Poppins Bold"/>
                <a:sym typeface="Poppins Bold"/>
              </a:rPr>
              <a:t>Every pupil has the chance to succeed</a:t>
            </a:r>
          </a:p>
          <a:p>
            <a:pPr marL="0" lvl="0" indent="0" algn="l">
              <a:lnSpc>
                <a:spcPts val="6112"/>
              </a:lnSpc>
            </a:pPr>
            <a:endParaRPr lang="en-US" sz="6434" b="1">
              <a:solidFill>
                <a:srgbClr val="1C74BB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marL="0" lvl="0" indent="0" algn="l">
              <a:lnSpc>
                <a:spcPts val="13235"/>
              </a:lnSpc>
            </a:pPr>
            <a:endParaRPr lang="en-US" sz="6434" b="1">
              <a:solidFill>
                <a:srgbClr val="1C74BB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3" name="Freeform 3"/>
          <p:cNvSpPr/>
          <p:nvPr/>
        </p:nvSpPr>
        <p:spPr>
          <a:xfrm rot="4644591">
            <a:off x="14264060" y="-3736254"/>
            <a:ext cx="8047880" cy="8132468"/>
          </a:xfrm>
          <a:custGeom>
            <a:avLst/>
            <a:gdLst/>
            <a:ahLst/>
            <a:cxnLst/>
            <a:rect l="l" t="t" r="r" b="b"/>
            <a:pathLst>
              <a:path w="8047880" h="8132468">
                <a:moveTo>
                  <a:pt x="0" y="0"/>
                </a:moveTo>
                <a:lnTo>
                  <a:pt x="8047880" y="0"/>
                </a:lnTo>
                <a:lnTo>
                  <a:pt x="8047880" y="8132467"/>
                </a:lnTo>
                <a:lnTo>
                  <a:pt x="0" y="81324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934430">
            <a:off x="-2995240" y="5755692"/>
            <a:ext cx="8047880" cy="8132468"/>
          </a:xfrm>
          <a:custGeom>
            <a:avLst/>
            <a:gdLst/>
            <a:ahLst/>
            <a:cxnLst/>
            <a:rect l="l" t="t" r="r" b="b"/>
            <a:pathLst>
              <a:path w="8047880" h="8132468">
                <a:moveTo>
                  <a:pt x="0" y="0"/>
                </a:moveTo>
                <a:lnTo>
                  <a:pt x="8047880" y="0"/>
                </a:lnTo>
                <a:lnTo>
                  <a:pt x="8047880" y="8132468"/>
                </a:lnTo>
                <a:lnTo>
                  <a:pt x="0" y="81324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654233" y="6931941"/>
            <a:ext cx="7623063" cy="480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792"/>
              </a:lnSpc>
            </a:pPr>
            <a:r>
              <a:rPr lang="en-US" sz="1886">
                <a:solidFill>
                  <a:srgbClr val="1C74BB"/>
                </a:solidFill>
                <a:latin typeface="Poppins"/>
                <a:ea typeface="Poppins"/>
                <a:cs typeface="Poppins"/>
                <a:sym typeface="Poppins"/>
              </a:rPr>
              <a:t>Thank you for partnering with us to build an equal and inclusive school community — Questions and feedback welcome</a:t>
            </a:r>
          </a:p>
        </p:txBody>
      </p:sp>
      <p:sp>
        <p:nvSpPr>
          <p:cNvPr id="6" name="Freeform 6"/>
          <p:cNvSpPr/>
          <p:nvPr/>
        </p:nvSpPr>
        <p:spPr>
          <a:xfrm>
            <a:off x="11061876" y="6132689"/>
            <a:ext cx="5674937" cy="3125611"/>
          </a:xfrm>
          <a:custGeom>
            <a:avLst/>
            <a:gdLst/>
            <a:ahLst/>
            <a:cxnLst/>
            <a:rect l="l" t="t" r="r" b="b"/>
            <a:pathLst>
              <a:path w="5674937" h="3125611">
                <a:moveTo>
                  <a:pt x="0" y="0"/>
                </a:moveTo>
                <a:lnTo>
                  <a:pt x="5674937" y="0"/>
                </a:lnTo>
                <a:lnTo>
                  <a:pt x="5674937" y="3125611"/>
                </a:lnTo>
                <a:lnTo>
                  <a:pt x="0" y="31256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627</Words>
  <Application>Microsoft Office PowerPoint</Application>
  <PresentationFormat>Custom</PresentationFormat>
  <Paragraphs>106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Poppins Bold</vt:lpstr>
      <vt:lpstr>Calibri</vt:lpstr>
      <vt:lpstr>Poppins Italics</vt:lpstr>
      <vt:lpstr>Poppins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Equality Plan 2026-2027</dc:title>
  <dc:creator>Head School</dc:creator>
  <cp:lastModifiedBy>Head School</cp:lastModifiedBy>
  <cp:revision>1</cp:revision>
  <dcterms:created xsi:type="dcterms:W3CDTF">2006-08-16T00:00:00Z</dcterms:created>
  <dcterms:modified xsi:type="dcterms:W3CDTF">2026-09-22T13:37:49Z</dcterms:modified>
  <dc:identifier>DAHV6ReQrx8</dc:identifier>
</cp:coreProperties>
</file>